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65" r:id="rId5"/>
    <p:sldId id="310" r:id="rId6"/>
    <p:sldId id="348" r:id="rId7"/>
    <p:sldId id="322" r:id="rId8"/>
    <p:sldId id="395" r:id="rId9"/>
    <p:sldId id="396" r:id="rId10"/>
    <p:sldId id="394" r:id="rId11"/>
    <p:sldId id="347" r:id="rId12"/>
    <p:sldId id="359" r:id="rId13"/>
    <p:sldId id="352" r:id="rId14"/>
    <p:sldId id="333" r:id="rId15"/>
    <p:sldId id="334" r:id="rId16"/>
    <p:sldId id="353" r:id="rId17"/>
    <p:sldId id="365" r:id="rId18"/>
    <p:sldId id="349" r:id="rId19"/>
    <p:sldId id="335" r:id="rId20"/>
    <p:sldId id="362" r:id="rId21"/>
    <p:sldId id="354" r:id="rId22"/>
    <p:sldId id="355" r:id="rId23"/>
    <p:sldId id="336" r:id="rId24"/>
    <p:sldId id="337" r:id="rId25"/>
    <p:sldId id="351" r:id="rId26"/>
    <p:sldId id="350" r:id="rId27"/>
    <p:sldId id="338" r:id="rId28"/>
    <p:sldId id="339" r:id="rId29"/>
    <p:sldId id="340" r:id="rId30"/>
    <p:sldId id="341" r:id="rId31"/>
    <p:sldId id="346" r:id="rId32"/>
    <p:sldId id="343" r:id="rId33"/>
    <p:sldId id="356" r:id="rId34"/>
    <p:sldId id="357" r:id="rId35"/>
    <p:sldId id="397" r:id="rId36"/>
    <p:sldId id="380" r:id="rId37"/>
    <p:sldId id="358" r:id="rId38"/>
    <p:sldId id="330" r:id="rId39"/>
    <p:sldId id="323" r:id="rId40"/>
    <p:sldId id="321" r:id="rId41"/>
    <p:sldId id="393" r:id="rId42"/>
    <p:sldId id="360" r:id="rId43"/>
    <p:sldId id="373" r:id="rId44"/>
    <p:sldId id="364" r:id="rId45"/>
    <p:sldId id="361" r:id="rId46"/>
    <p:sldId id="401" r:id="rId47"/>
    <p:sldId id="402" r:id="rId48"/>
    <p:sldId id="376" r:id="rId49"/>
    <p:sldId id="371" r:id="rId50"/>
    <p:sldId id="369" r:id="rId51"/>
    <p:sldId id="370" r:id="rId52"/>
    <p:sldId id="372" r:id="rId53"/>
    <p:sldId id="379" r:id="rId54"/>
    <p:sldId id="377" r:id="rId55"/>
    <p:sldId id="375" r:id="rId56"/>
    <p:sldId id="382" r:id="rId57"/>
    <p:sldId id="389" r:id="rId58"/>
    <p:sldId id="383" r:id="rId59"/>
    <p:sldId id="390" r:id="rId60"/>
    <p:sldId id="398" r:id="rId61"/>
    <p:sldId id="399" r:id="rId62"/>
    <p:sldId id="387" r:id="rId63"/>
    <p:sldId id="388" r:id="rId64"/>
    <p:sldId id="400" r:id="rId65"/>
    <p:sldId id="386" r:id="rId66"/>
    <p:sldId id="385" r:id="rId67"/>
    <p:sldId id="391" r:id="rId68"/>
    <p:sldId id="392" r:id="rId69"/>
    <p:sldId id="378" r:id="rId70"/>
    <p:sldId id="327" r:id="rId71"/>
    <p:sldId id="325" r:id="rId72"/>
    <p:sldId id="326" r:id="rId73"/>
    <p:sldId id="368" r:id="rId74"/>
    <p:sldId id="331" r:id="rId75"/>
    <p:sldId id="328" r:id="rId76"/>
    <p:sldId id="332" r:id="rId77"/>
    <p:sldId id="311" r:id="rId78"/>
    <p:sldId id="313" r:id="rId79"/>
    <p:sldId id="312" r:id="rId80"/>
    <p:sldId id="314" r:id="rId81"/>
    <p:sldId id="315" r:id="rId82"/>
    <p:sldId id="316" r:id="rId83"/>
    <p:sldId id="317" r:id="rId84"/>
    <p:sldId id="318" r:id="rId85"/>
    <p:sldId id="319" r:id="rId86"/>
  </p:sldIdLst>
  <p:sldSz cx="12192000" cy="6858000"/>
  <p:notesSz cx="6858000" cy="9144000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8963" autoAdjust="0"/>
  </p:normalViewPr>
  <p:slideViewPr>
    <p:cSldViewPr showGuides="1">
      <p:cViewPr varScale="1">
        <p:scale>
          <a:sx n="49" d="100"/>
          <a:sy n="49" d="100"/>
        </p:scale>
        <p:origin x="66" y="4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Task description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 Title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 Title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Task description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 Title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25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0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0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90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77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0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</a:t>
            </a:r>
            <a:r>
              <a:rPr lang="fr-FR" baseline="0" dirty="0"/>
              <a:t>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8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</a:t>
            </a:r>
            <a:r>
              <a:rPr lang="fr-FR" dirty="0" err="1"/>
              <a:t>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803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00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12/15/2016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12/15/2016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2115168/why-does-this-async-await-code-generate-not-all-code-paths-return-a-value" TargetMode="External"/><Relationship Id="rId2" Type="http://schemas.openxmlformats.org/officeDocument/2006/relationships/hyperlink" Target="https://msdn.microsoft.com/en-us/magazine/jj991977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3833255/does-using-tasks-tpl-library-make-an-application-multithreaded" TargetMode="External"/><Relationship Id="rId5" Type="http://schemas.openxmlformats.org/officeDocument/2006/relationships/hyperlink" Target="http://blog.stephencleary.com/2013/11/there-is-no-thread.html" TargetMode="External"/><Relationship Id="rId4" Type="http://schemas.openxmlformats.org/officeDocument/2006/relationships/hyperlink" Target="http://blog.stephencleary.com/2013/11/taskrun-etiquette-examples-dont-use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Let's spot some fallacies in the heart of .NET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Async-Await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</a:t>
            </a:r>
            <a:r>
              <a:rPr lang="en-US" dirty="0" err="1"/>
              <a:t>iS.</a:t>
            </a:r>
            <a:r>
              <a:rPr lang="en-US" dirty="0"/>
              <a:t>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</a:t>
            </a:r>
            <a:r>
              <a:rPr lang="en-US" dirty="0"/>
              <a:t>Asynchronous, </a:t>
            </a:r>
            <a:r>
              <a:rPr lang="en-US" dirty="0"/>
              <a:t>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733802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6600056" y="1772816"/>
            <a:ext cx="4526284" cy="2520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all" dirty="0">
                <a:solidFill>
                  <a:schemeClr val="accent1"/>
                </a:solidFill>
              </a:rPr>
              <a:t>Initiate</a:t>
            </a:r>
            <a:r>
              <a:rPr lang="en-US" b="1" dirty="0"/>
              <a:t> </a:t>
            </a:r>
            <a:r>
              <a:rPr lang="en-US" dirty="0"/>
              <a:t>something here and now (off-loading).</a:t>
            </a:r>
          </a:p>
          <a:p>
            <a:r>
              <a:rPr lang="en-US" dirty="0"/>
              <a:t>The caller thread is released immediately </a:t>
            </a:r>
          </a:p>
          <a:p>
            <a:pPr lvl="1"/>
            <a:r>
              <a:rPr lang="en-US" dirty="0"/>
              <a:t>I can use it for something else right now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waste of  CPU resource ;-)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25157" y="692696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4793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 About</a:t>
            </a:r>
          </a:p>
          <a:p>
            <a:pPr marL="0" indent="0" algn="ctr">
              <a:buNone/>
            </a:pPr>
            <a:r>
              <a:rPr lang="en-US" sz="2800" strike="sngStrike" cap="all" dirty="0">
                <a:solidFill>
                  <a:schemeClr val="accent4"/>
                </a:solidFill>
              </a:rPr>
              <a:t>“going Async”</a:t>
            </a:r>
          </a:p>
          <a:p>
            <a:pPr marL="0" indent="0" algn="ctr">
              <a:buNone/>
            </a:pPr>
            <a:r>
              <a:rPr lang="en-US" sz="2800" b="1" cap="all" dirty="0">
                <a:solidFill>
                  <a:schemeClr val="accent4"/>
                </a:solidFill>
              </a:rPr>
              <a:t>“composing Async”</a:t>
            </a:r>
            <a:endParaRPr lang="en-US" sz="1600" b="1" cap="all" dirty="0">
              <a:solidFill>
                <a:schemeClr val="tx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16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1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</p:spTree>
    <p:extLst>
      <p:ext uri="{BB962C8B-B14F-4D97-AF65-F5344CB8AC3E}">
        <p14:creationId xmlns:p14="http://schemas.microsoft.com/office/powerpoint/2010/main" val="6494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</a:p>
          <a:p>
            <a:pPr lvl="1"/>
            <a:r>
              <a:rPr lang="en-US" dirty="0"/>
              <a:t>3 ways to instantiate and run a Task: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dirty="0"/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task.Wait</a:t>
            </a:r>
            <a:r>
              <a:rPr lang="en-US" dirty="0"/>
              <a:t>(), </a:t>
            </a:r>
            <a:r>
              <a:rPr lang="en-US" dirty="0" err="1"/>
              <a:t>task.Result</a:t>
            </a:r>
            <a:r>
              <a:rPr lang="en-US" dirty="0"/>
              <a:t> &amp; </a:t>
            </a:r>
            <a:r>
              <a:rPr lang="en-US" dirty="0" err="1"/>
              <a:t>task.Exception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42" y="3186843"/>
            <a:ext cx="6343650" cy="1514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</p:txBody>
      </p:sp>
    </p:spTree>
    <p:extLst>
      <p:ext uri="{BB962C8B-B14F-4D97-AF65-F5344CB8AC3E}">
        <p14:creationId xmlns:p14="http://schemas.microsoft.com/office/powerpoint/2010/main" val="8048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Developer to control the lifetime and completion of the associated Task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Not that simple…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2135560" y="1340768"/>
            <a:ext cx="7488832" cy="44509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1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</a:rPr>
              <a:t>A Compiler thing – </a:t>
            </a:r>
            <a:r>
              <a:rPr lang="en-US" cap="all" dirty="0" err="1">
                <a:solidFill>
                  <a:schemeClr val="accent1"/>
                </a:solidFill>
              </a:rPr>
              <a:t>syntaxic</a:t>
            </a:r>
            <a:r>
              <a:rPr lang="en-US" cap="all" dirty="0">
                <a:solidFill>
                  <a:schemeClr val="accent1"/>
                </a:solidFill>
              </a:rPr>
              <a:t> sugar</a:t>
            </a:r>
          </a:p>
          <a:p>
            <a:r>
              <a:rPr lang="en-US" cap="all" dirty="0">
                <a:solidFill>
                  <a:schemeClr val="accent1"/>
                </a:solidFill>
              </a:rPr>
              <a:t>Generated State machine</a:t>
            </a:r>
          </a:p>
          <a:p>
            <a:pPr lvl="1"/>
            <a:r>
              <a:rPr lang="en-US" dirty="0"/>
              <a:t>S</a:t>
            </a:r>
          </a:p>
          <a:p>
            <a:r>
              <a:rPr lang="en-US" cap="all" dirty="0" err="1">
                <a:solidFill>
                  <a:schemeClr val="accent1"/>
                </a:solidFill>
              </a:rPr>
              <a:t>TaskAwaiter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03" r="24928" b="82216"/>
          <a:stretch/>
        </p:blipFill>
        <p:spPr>
          <a:xfrm>
            <a:off x="2243572" y="1854932"/>
            <a:ext cx="7704857" cy="709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75" r="24928"/>
          <a:stretch/>
        </p:blipFill>
        <p:spPr>
          <a:xfrm>
            <a:off x="2243572" y="3467112"/>
            <a:ext cx="7704856" cy="2914216"/>
          </a:xfrm>
          <a:prstGeom prst="rect">
            <a:avLst/>
          </a:prstGeom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2243572" y="1474676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2279575" y="30588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/>
            </a:lvl1pPr>
            <a:lvl2pPr marL="231775" lvl="1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pPr lvl="1"/>
            <a:r>
              <a:rPr lang="en-US" dirty="0"/>
              <a:t>Is equivalent to:</a:t>
            </a:r>
          </a:p>
        </p:txBody>
      </p: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9218" name="Picture 2" descr="https://i.imgflip.com/1eum9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Async-Await </a:t>
            </a:r>
            <a:r>
              <a:rPr lang="en-US"/>
              <a:t>Best practices: </a:t>
            </a:r>
            <a:r>
              <a:rPr lang="en-US">
                <a:hlinkClick r:id="rId2"/>
              </a:rPr>
              <a:t>https://msdn.microsoft.com/en-us/magazine/jj991977</a:t>
            </a:r>
            <a:r>
              <a:rPr lang="en-US">
                <a:hlinkClick r:id="rId2"/>
              </a:rPr>
              <a:t>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3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4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5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6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2"/>
              </a:rPr>
              <a:t>https://msdn.microsoft.com/en-us/magazine/jj991977.aspx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50944"/>
              </p:ext>
            </p:extLst>
          </p:nvPr>
        </p:nvGraphicFramePr>
        <p:xfrm>
          <a:off x="1524002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082240"/>
              </p:ext>
            </p:extLst>
          </p:nvPr>
        </p:nvGraphicFramePr>
        <p:xfrm>
          <a:off x="6230938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SmartArt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408119"/>
              </p:ext>
            </p:extLst>
          </p:nvPr>
        </p:nvGraphicFramePr>
        <p:xfrm>
          <a:off x="1524002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icture Placeholder 1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10598</TotalTime>
  <Words>1641</Words>
  <Application>Microsoft Office PowerPoint</Application>
  <PresentationFormat>Widescreen</PresentationFormat>
  <Paragraphs>347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Async-Await Agenda</vt:lpstr>
      <vt:lpstr>Chapter 1: Why</vt:lpstr>
      <vt:lpstr>Like me, You don’t like Waste?</vt:lpstr>
      <vt:lpstr>A simple rule to avoid waste of CPU</vt:lpstr>
      <vt:lpstr>Async-await intention iS...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Not that simple…</vt:lpstr>
      <vt:lpstr>Deadlocks</vt:lpstr>
      <vt:lpstr>The dupdob principle</vt:lpstr>
      <vt:lpstr>Async-Await</vt:lpstr>
      <vt:lpstr>Async-Await</vt:lpstr>
      <vt:lpstr>Who’s doing the continuation?</vt:lpstr>
      <vt:lpstr>It depends on the awaiter context</vt:lpstr>
      <vt:lpstr>Chapter 4: Pitfalls &amp; Recos</vt:lpstr>
      <vt:lpstr>Deadlock Meme</vt:lpstr>
      <vt:lpstr>Deadlock Meme</vt:lpstr>
      <vt:lpstr>Deadlock Meme</vt:lpstr>
      <vt:lpstr>Wrap-up</vt:lpstr>
      <vt:lpstr>Appendix</vt:lpstr>
      <vt:lpstr>Async method GC impact</vt:lpstr>
      <vt:lpstr>Few refs</vt:lpstr>
      <vt:lpstr>Title and Content Layout with Chart</vt:lpstr>
      <vt:lpstr>Two Content Layout with Table</vt:lpstr>
      <vt:lpstr>Title and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320</cp:revision>
  <dcterms:created xsi:type="dcterms:W3CDTF">2016-11-25T15:39:36Z</dcterms:created>
  <dcterms:modified xsi:type="dcterms:W3CDTF">2016-12-18T20:22:53Z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